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8"/>
  </p:notesMasterIdLst>
  <p:sldIdLst>
    <p:sldId id="300" r:id="rId2"/>
    <p:sldId id="314" r:id="rId3"/>
    <p:sldId id="315" r:id="rId4"/>
    <p:sldId id="316" r:id="rId5"/>
    <p:sldId id="317" r:id="rId6"/>
    <p:sldId id="301" r:id="rId7"/>
  </p:sldIdLst>
  <p:sldSz cx="5765800" cy="3244850"/>
  <p:notesSz cx="9774238" cy="66484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373"/>
    <a:srgbClr val="15539F"/>
    <a:srgbClr val="11437F"/>
    <a:srgbClr val="4978B1"/>
    <a:srgbClr val="99CCFF"/>
    <a:srgbClr val="D9D9D9"/>
    <a:srgbClr val="B9CDE5"/>
    <a:srgbClr val="E6E6E6"/>
    <a:srgbClr val="DDDDDD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/>
  </p:normalViewPr>
  <p:slideViewPr>
    <p:cSldViewPr>
      <p:cViewPr varScale="1">
        <p:scale>
          <a:sx n="225" d="100"/>
          <a:sy n="225" d="100"/>
        </p:scale>
        <p:origin x="732" y="168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0505050505050509E-3"/>
                  <c:y val="-3.4721948818897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537263434175992"/>
                      <c:h val="0.11659722222222221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2.0202219040801626E-2"/>
                  <c:y val="2.7340332458442694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730245890316344"/>
                      <c:h val="0.11659722222222221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rgbClr val="15539F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39180557685.040001</c:v>
                </c:pt>
                <c:pt idx="1">
                  <c:v>37413978707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919003728"/>
        <c:axId val="-918992848"/>
        <c:axId val="0"/>
      </c:bar3DChart>
      <c:catAx>
        <c:axId val="-91900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5539F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918992848"/>
        <c:crosses val="autoZero"/>
        <c:auto val="1"/>
        <c:lblAlgn val="ctr"/>
        <c:lblOffset val="100"/>
        <c:noMultiLvlLbl val="0"/>
      </c:catAx>
      <c:valAx>
        <c:axId val="-9189928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-91900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8095238095238099E-2"/>
                  <c:y val="-1.3504051481272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8571428571428571E-2"/>
                  <c:y val="-1.3504051481272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5539F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99.75</c:v>
                </c:pt>
                <c:pt idx="1">
                  <c:v>99.89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919001008"/>
        <c:axId val="-918996656"/>
        <c:axId val="0"/>
      </c:bar3DChart>
      <c:catAx>
        <c:axId val="-91900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5539F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918996656"/>
        <c:crosses val="autoZero"/>
        <c:auto val="1"/>
        <c:lblAlgn val="ctr"/>
        <c:lblOffset val="100"/>
        <c:noMultiLvlLbl val="0"/>
      </c:catAx>
      <c:valAx>
        <c:axId val="-91899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5539F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919001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ОКОИБ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793</c:v>
                </c:pt>
                <c:pt idx="1">
                  <c:v>1675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ТО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4.5580100582916304E-2"/>
                  <c:y val="-2.486187710108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1706</c:v>
                </c:pt>
                <c:pt idx="1">
                  <c:v>918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918999376"/>
        <c:axId val="-918989584"/>
        <c:axId val="0"/>
      </c:bar3DChart>
      <c:catAx>
        <c:axId val="-91899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918989584"/>
        <c:crosses val="autoZero"/>
        <c:auto val="1"/>
        <c:lblAlgn val="ctr"/>
        <c:lblOffset val="100"/>
        <c:noMultiLvlLbl val="0"/>
      </c:catAx>
      <c:valAx>
        <c:axId val="-91898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91899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363362667901807"/>
          <c:y val="6.7155398678613448E-2"/>
          <c:w val="0.81675853018372702"/>
          <c:h val="0.797883066340845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5751633986928102E-2"/>
                  <c:y val="-4.5977011494252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2287581699346407E-2"/>
                  <c:y val="-3.4482758620689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5539F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</c:v>
                </c:pt>
                <c:pt idx="1">
                  <c:v>3 мес. 2026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4977</c:v>
                </c:pt>
                <c:pt idx="1">
                  <c:v>10075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918995568"/>
        <c:axId val="-918998832"/>
        <c:axId val="0"/>
      </c:bar3DChart>
      <c:catAx>
        <c:axId val="-91899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5539F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918998832"/>
        <c:crosses val="autoZero"/>
        <c:auto val="1"/>
        <c:lblAlgn val="ctr"/>
        <c:lblOffset val="100"/>
        <c:noMultiLvlLbl val="0"/>
      </c:catAx>
      <c:valAx>
        <c:axId val="-91899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5539F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91899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35862" cy="331773"/>
          </a:xfrm>
          <a:prstGeom prst="rect">
            <a:avLst/>
          </a:prstGeom>
        </p:spPr>
        <p:txBody>
          <a:bodyPr vert="horz" lIns="166628" tIns="83314" rIns="166628" bIns="83314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35687" y="1"/>
            <a:ext cx="4235862" cy="331773"/>
          </a:xfrm>
          <a:prstGeom prst="rect">
            <a:avLst/>
          </a:prstGeom>
        </p:spPr>
        <p:txBody>
          <a:bodyPr vert="horz" lIns="166628" tIns="83314" rIns="166628" bIns="83314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30.03.2026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831850"/>
            <a:ext cx="3983038" cy="224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6628" tIns="83314" rIns="166628" bIns="8331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76887" y="3200623"/>
            <a:ext cx="7820467" cy="2618398"/>
          </a:xfrm>
          <a:prstGeom prst="rect">
            <a:avLst/>
          </a:prstGeom>
        </p:spPr>
        <p:txBody>
          <a:bodyPr vert="horz" lIns="166628" tIns="83314" rIns="166628" bIns="8331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316680"/>
            <a:ext cx="4235862" cy="331773"/>
          </a:xfrm>
          <a:prstGeom prst="rect">
            <a:avLst/>
          </a:prstGeom>
        </p:spPr>
        <p:txBody>
          <a:bodyPr vert="horz" lIns="166628" tIns="83314" rIns="166628" bIns="83314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35687" y="6316680"/>
            <a:ext cx="4235862" cy="331773"/>
          </a:xfrm>
          <a:prstGeom prst="rect">
            <a:avLst/>
          </a:prstGeom>
        </p:spPr>
        <p:txBody>
          <a:bodyPr vert="horz" lIns="166628" tIns="83314" rIns="166628" bIns="83314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081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12825" y="1527175"/>
            <a:ext cx="13547725" cy="7624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877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12825" y="1527175"/>
            <a:ext cx="13547725" cy="7624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677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12825" y="1527175"/>
            <a:ext cx="13547725" cy="7624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33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76687-D036-4011-A5FB-DBB7016B0F5E}" type="datetime1">
              <a:rPr lang="ru-RU" smtClean="0"/>
              <a:t>30.03.2026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115AA-3D47-44B6-A15B-C1A4BCB64C05}" type="datetime1">
              <a:rPr lang="ru-RU" smtClean="0"/>
              <a:t>30.03.2026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80F7E-BFE3-4D0D-AA78-81D41DB640D2}" type="datetime1">
              <a:rPr lang="ru-RU" smtClean="0"/>
              <a:t>30.03.2026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06790-A008-424A-93BD-FA1F9B22A334}" type="datetime1">
              <a:rPr lang="ru-RU" smtClean="0"/>
              <a:t>30.03.2026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543BD-8D8C-4AF4-A777-C4A56B177FB7}" type="datetime1">
              <a:rPr lang="ru-RU" smtClean="0"/>
              <a:t>30.03.2026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0790FF92-AD69-49A1-B560-6E97E2DE3CB4}" type="datetime1">
              <a:rPr lang="ru-RU" smtClean="0"/>
              <a:t>30.03.2026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63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FBD72-B0F7-4154-A247-DFEE63A52CC0}" type="datetime1">
              <a:rPr lang="ru-RU" smtClean="0"/>
              <a:t>30.03.2026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39702" y="936625"/>
            <a:ext cx="533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Отдельные вопросы казначейского обслуживания исполнения бюджетов</a:t>
            </a:r>
            <a:endParaRPr lang="ru-RU" altLang="ru-RU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www.chita.roskazna.ru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22225"/>
            <a:ext cx="368300" cy="3599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4500" y="53995"/>
            <a:ext cx="19176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708" y="2272134"/>
            <a:ext cx="329012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</a:rPr>
              <a:t>Лобан Светлана Владимировна</a:t>
            </a:r>
            <a:endParaRPr lang="ru-RU" sz="900" dirty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Начальник отдела кассового обслуживания исполнения бюджетов </a:t>
            </a:r>
          </a:p>
          <a:p>
            <a:r>
              <a:rPr lang="ru-RU" sz="700" dirty="0" smtClean="0">
                <a:solidFill>
                  <a:srgbClr val="11437F"/>
                </a:solidFill>
              </a:rPr>
              <a:t>УФК по Забайкальскому краю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59300" y="3029406"/>
            <a:ext cx="1143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апрель, 2026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88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68300" y="503009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3B59"/>
                </a:solidFill>
              </a:rPr>
              <a:t>Общая сумма целевых средств, поступивших в бюджет Забайкальского края</a:t>
            </a:r>
            <a:endParaRPr lang="ru-RU" sz="800" b="1" dirty="0">
              <a:solidFill>
                <a:srgbClr val="003B59"/>
              </a:solidFill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44500" y="67431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</a:t>
            </a:r>
            <a:r>
              <a:rPr lang="ru-RU" sz="700" dirty="0" smtClean="0">
                <a:solidFill>
                  <a:srgbClr val="394373"/>
                </a:solidFill>
              </a:rPr>
              <a:t>о Забайкальскому краю</a:t>
            </a:r>
            <a:endParaRPr lang="ru-RU" sz="700" dirty="0">
              <a:solidFill>
                <a:srgbClr val="394373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473700" y="2994025"/>
            <a:ext cx="183134" cy="138499"/>
          </a:xfrm>
        </p:spPr>
        <p:txBody>
          <a:bodyPr/>
          <a:lstStyle/>
          <a:p>
            <a:r>
              <a:rPr lang="ru-RU" sz="900" dirty="0" smtClean="0"/>
              <a:t>2</a:t>
            </a:r>
            <a:endParaRPr lang="ru-RU" sz="900" dirty="0"/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242988955"/>
              </p:ext>
            </p:extLst>
          </p:nvPr>
        </p:nvGraphicFramePr>
        <p:xfrm>
          <a:off x="406400" y="936625"/>
          <a:ext cx="25146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044867" y="503009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3B59"/>
                </a:solidFill>
              </a:rPr>
              <a:t>Уровень освоения межбюджетных трансфертов</a:t>
            </a:r>
            <a:endParaRPr lang="ru-RU" sz="800" b="1" dirty="0">
              <a:solidFill>
                <a:srgbClr val="003B59"/>
              </a:solidFill>
            </a:endParaRPr>
          </a:p>
        </p:txBody>
      </p:sp>
      <p:graphicFrame>
        <p:nvGraphicFramePr>
          <p:cNvPr id="27" name="Диаграмма 26"/>
          <p:cNvGraphicFramePr/>
          <p:nvPr>
            <p:extLst>
              <p:ext uri="{D42A27DB-BD31-4B8C-83A1-F6EECF244321}">
                <p14:modId xmlns:p14="http://schemas.microsoft.com/office/powerpoint/2010/main" val="2953565111"/>
              </p:ext>
            </p:extLst>
          </p:nvPr>
        </p:nvGraphicFramePr>
        <p:xfrm>
          <a:off x="2806700" y="884508"/>
          <a:ext cx="2667000" cy="1880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6015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435100" y="506186"/>
            <a:ext cx="3124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Количество поступивших в ОКОИБ исполнительных документов</a:t>
            </a:r>
            <a:endParaRPr lang="ru-RU" sz="105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4500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</a:t>
            </a:r>
            <a:r>
              <a:rPr lang="ru-RU" sz="700" dirty="0" smtClean="0">
                <a:solidFill>
                  <a:srgbClr val="394373"/>
                </a:solidFill>
              </a:rPr>
              <a:t>о Забайкальскому краю</a:t>
            </a:r>
            <a:endParaRPr lang="ru-RU" sz="700" dirty="0">
              <a:solidFill>
                <a:srgbClr val="394373"/>
              </a:solidFill>
            </a:endParaRPr>
          </a:p>
        </p:txBody>
      </p:sp>
      <p:sp>
        <p:nvSpPr>
          <p:cNvPr id="7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5473700" y="2994025"/>
            <a:ext cx="183134" cy="138499"/>
          </a:xfrm>
          <a:prstGeom prst="rect">
            <a:avLst/>
          </a:prstGeom>
        </p:spPr>
        <p:txBody>
          <a:bodyPr/>
          <a:lstStyle/>
          <a:p>
            <a:r>
              <a:rPr lang="ru-RU" sz="900" dirty="0" smtClean="0"/>
              <a:t>3</a:t>
            </a:r>
            <a:endParaRPr lang="ru-RU" sz="900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40436890"/>
              </p:ext>
            </p:extLst>
          </p:nvPr>
        </p:nvGraphicFramePr>
        <p:xfrm>
          <a:off x="1282700" y="999877"/>
          <a:ext cx="3064934" cy="204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2980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825500" y="551617"/>
            <a:ext cx="37338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Количество проверенных соглашений в ЭБ</a:t>
            </a: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87"/>
          <a:stretch/>
        </p:blipFill>
        <p:spPr>
          <a:xfrm>
            <a:off x="139701" y="43319"/>
            <a:ext cx="352258" cy="3599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8484" y="76231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</a:t>
            </a:r>
            <a:r>
              <a:rPr lang="ru-RU" sz="700" dirty="0" smtClean="0">
                <a:solidFill>
                  <a:srgbClr val="394373"/>
                </a:solidFill>
              </a:rPr>
              <a:t>о Забайкальскому краю</a:t>
            </a:r>
            <a:endParaRPr lang="ru-RU" sz="700" dirty="0">
              <a:solidFill>
                <a:srgbClr val="394373"/>
              </a:solidFill>
            </a:endParaRP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5473700" y="2994025"/>
            <a:ext cx="183134" cy="138499"/>
          </a:xfrm>
          <a:prstGeom prst="rect">
            <a:avLst/>
          </a:prstGeom>
        </p:spPr>
        <p:txBody>
          <a:bodyPr/>
          <a:lstStyle/>
          <a:p>
            <a:r>
              <a:rPr lang="ru-RU" sz="900" dirty="0" smtClean="0"/>
              <a:t>4</a:t>
            </a:r>
            <a:endParaRPr lang="ru-RU" sz="900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85258615"/>
              </p:ext>
            </p:extLst>
          </p:nvPr>
        </p:nvGraphicFramePr>
        <p:xfrm>
          <a:off x="749300" y="805533"/>
          <a:ext cx="38862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1172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825500" y="551617"/>
            <a:ext cx="37338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394373"/>
                </a:solidFill>
              </a:rPr>
              <a:t>Время приема </a:t>
            </a:r>
            <a:r>
              <a:rPr lang="ru-RU" sz="1050" b="1" dirty="0">
                <a:solidFill>
                  <a:srgbClr val="394373"/>
                </a:solidFill>
              </a:rPr>
              <a:t>РСКП в ЕБП</a:t>
            </a:r>
            <a:endParaRPr lang="ru-RU" sz="1050" b="1" dirty="0" smtClean="0">
              <a:solidFill>
                <a:srgbClr val="394373"/>
              </a:solidFill>
              <a:cs typeface="Arial" panose="020B0604020202020204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87"/>
          <a:stretch/>
        </p:blipFill>
        <p:spPr>
          <a:xfrm>
            <a:off x="139701" y="43319"/>
            <a:ext cx="352258" cy="3599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8484" y="76231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</a:t>
            </a:r>
            <a:r>
              <a:rPr lang="ru-RU" sz="700" dirty="0" smtClean="0">
                <a:solidFill>
                  <a:srgbClr val="394373"/>
                </a:solidFill>
              </a:rPr>
              <a:t>о Забайкальскому краю</a:t>
            </a:r>
            <a:endParaRPr lang="ru-RU" sz="700" dirty="0">
              <a:solidFill>
                <a:srgbClr val="394373"/>
              </a:solidFill>
            </a:endParaRP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5473700" y="2994025"/>
            <a:ext cx="183134" cy="138499"/>
          </a:xfrm>
          <a:prstGeom prst="rect">
            <a:avLst/>
          </a:prstGeom>
        </p:spPr>
        <p:txBody>
          <a:bodyPr/>
          <a:lstStyle/>
          <a:p>
            <a:r>
              <a:rPr lang="ru-RU" sz="900" dirty="0" smtClean="0"/>
              <a:t>5</a:t>
            </a:r>
            <a:endParaRPr lang="ru-RU" sz="900" dirty="0"/>
          </a:p>
        </p:txBody>
      </p:sp>
      <p:sp>
        <p:nvSpPr>
          <p:cNvPr id="2" name="TextBox 1"/>
          <p:cNvSpPr txBox="1"/>
          <p:nvPr/>
        </p:nvSpPr>
        <p:spPr>
          <a:xfrm>
            <a:off x="224367" y="898607"/>
            <a:ext cx="54409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700" b="1" dirty="0">
                <a:solidFill>
                  <a:srgbClr val="394373"/>
                </a:solidFill>
              </a:rPr>
              <a:t>По краевому бюджету:</a:t>
            </a:r>
            <a:endParaRPr lang="ru-RU" sz="700" dirty="0">
              <a:solidFill>
                <a:srgbClr val="394373"/>
              </a:solidFill>
            </a:endParaRPr>
          </a:p>
          <a:p>
            <a:pPr algn="just"/>
            <a:r>
              <a:rPr lang="ru-RU" sz="700" dirty="0">
                <a:solidFill>
                  <a:srgbClr val="394373"/>
                </a:solidFill>
              </a:rPr>
              <a:t>- РСКП выплаты, с понедельника по пятницу и в предпраздничные дни, поступившие от клиентов до </a:t>
            </a:r>
            <a:r>
              <a:rPr lang="ru-RU" sz="700" b="1" dirty="0">
                <a:solidFill>
                  <a:srgbClr val="394373"/>
                </a:solidFill>
              </a:rPr>
              <a:t>15:00</a:t>
            </a:r>
            <a:r>
              <a:rPr lang="ru-RU" sz="700" dirty="0">
                <a:solidFill>
                  <a:srgbClr val="394373"/>
                </a:solidFill>
              </a:rPr>
              <a:t> проводим текущим днем (до </a:t>
            </a:r>
            <a:r>
              <a:rPr lang="ru-RU" sz="700" b="1" dirty="0">
                <a:solidFill>
                  <a:srgbClr val="394373"/>
                </a:solidFill>
              </a:rPr>
              <a:t>15:20</a:t>
            </a:r>
            <a:r>
              <a:rPr lang="ru-RU" sz="700" dirty="0">
                <a:solidFill>
                  <a:srgbClr val="394373"/>
                </a:solidFill>
              </a:rPr>
              <a:t> они должны быть утверждены</a:t>
            </a:r>
            <a:r>
              <a:rPr lang="ru-RU" sz="700" dirty="0" smtClean="0">
                <a:solidFill>
                  <a:srgbClr val="394373"/>
                </a:solidFill>
              </a:rPr>
              <a:t>);</a:t>
            </a:r>
            <a:r>
              <a:rPr lang="ru-RU" sz="700" dirty="0">
                <a:solidFill>
                  <a:srgbClr val="394373"/>
                </a:solidFill>
              </a:rPr>
              <a:t> </a:t>
            </a:r>
          </a:p>
          <a:p>
            <a:pPr algn="just"/>
            <a:r>
              <a:rPr lang="ru-RU" sz="700" dirty="0">
                <a:solidFill>
                  <a:srgbClr val="394373"/>
                </a:solidFill>
              </a:rPr>
              <a:t>- РСКП уточнение,   с понедельника по четверг, поступившие от клиентов до </a:t>
            </a:r>
            <a:r>
              <a:rPr lang="ru-RU" sz="700" b="1" dirty="0">
                <a:solidFill>
                  <a:srgbClr val="394373"/>
                </a:solidFill>
              </a:rPr>
              <a:t>17:00</a:t>
            </a:r>
            <a:r>
              <a:rPr lang="ru-RU" sz="700" dirty="0">
                <a:solidFill>
                  <a:srgbClr val="394373"/>
                </a:solidFill>
              </a:rPr>
              <a:t> проводим текущим днем (до </a:t>
            </a:r>
            <a:r>
              <a:rPr lang="ru-RU" sz="700" b="1" dirty="0">
                <a:solidFill>
                  <a:srgbClr val="394373"/>
                </a:solidFill>
              </a:rPr>
              <a:t>17:15</a:t>
            </a:r>
            <a:r>
              <a:rPr lang="ru-RU" sz="700" dirty="0">
                <a:solidFill>
                  <a:srgbClr val="394373"/>
                </a:solidFill>
              </a:rPr>
              <a:t> они должны быть утверждены),</a:t>
            </a:r>
          </a:p>
          <a:p>
            <a:pPr algn="just"/>
            <a:r>
              <a:rPr lang="ru-RU" sz="700" dirty="0">
                <a:solidFill>
                  <a:srgbClr val="394373"/>
                </a:solidFill>
              </a:rPr>
              <a:t>в пятницу и предпраздничные дни поступившие от клиентов до </a:t>
            </a:r>
            <a:r>
              <a:rPr lang="ru-RU" sz="700" b="1" dirty="0">
                <a:solidFill>
                  <a:srgbClr val="394373"/>
                </a:solidFill>
              </a:rPr>
              <a:t>15:45</a:t>
            </a:r>
            <a:r>
              <a:rPr lang="ru-RU" sz="700" dirty="0">
                <a:solidFill>
                  <a:srgbClr val="394373"/>
                </a:solidFill>
              </a:rPr>
              <a:t> проводим текущим днем (до </a:t>
            </a:r>
            <a:r>
              <a:rPr lang="ru-RU" sz="700" b="1" dirty="0">
                <a:solidFill>
                  <a:srgbClr val="394373"/>
                </a:solidFill>
              </a:rPr>
              <a:t>16:00</a:t>
            </a:r>
            <a:r>
              <a:rPr lang="ru-RU" sz="700" dirty="0">
                <a:solidFill>
                  <a:srgbClr val="394373"/>
                </a:solidFill>
              </a:rPr>
              <a:t> они должны быть утверждены</a:t>
            </a:r>
            <a:r>
              <a:rPr lang="ru-RU" sz="700" dirty="0" smtClean="0">
                <a:solidFill>
                  <a:srgbClr val="394373"/>
                </a:solidFill>
              </a:rPr>
              <a:t>).</a:t>
            </a:r>
            <a:r>
              <a:rPr lang="ru-RU" sz="600" dirty="0">
                <a:solidFill>
                  <a:srgbClr val="002060"/>
                </a:solidFill>
              </a:rPr>
              <a:t>  </a:t>
            </a:r>
            <a:endParaRPr lang="ru-RU" sz="600" dirty="0" smtClean="0">
              <a:solidFill>
                <a:srgbClr val="002060"/>
              </a:solidFill>
            </a:endParaRPr>
          </a:p>
          <a:p>
            <a:pPr algn="just"/>
            <a:endParaRPr lang="ru-RU" sz="700" dirty="0">
              <a:solidFill>
                <a:srgbClr val="394373"/>
              </a:solidFill>
            </a:endParaRPr>
          </a:p>
          <a:p>
            <a:pPr lvl="0" algn="just"/>
            <a:r>
              <a:rPr lang="ru-RU" sz="700" b="1" dirty="0" smtClean="0">
                <a:solidFill>
                  <a:srgbClr val="394373"/>
                </a:solidFill>
              </a:rPr>
              <a:t>По </a:t>
            </a:r>
            <a:r>
              <a:rPr lang="ru-RU" sz="700" b="1" dirty="0">
                <a:solidFill>
                  <a:srgbClr val="394373"/>
                </a:solidFill>
              </a:rPr>
              <a:t>муниципальным районам </a:t>
            </a:r>
            <a:r>
              <a:rPr lang="ru-RU" sz="700" b="1" dirty="0" smtClean="0">
                <a:solidFill>
                  <a:srgbClr val="394373"/>
                </a:solidFill>
              </a:rPr>
              <a:t>(по </a:t>
            </a:r>
            <a:r>
              <a:rPr lang="ru-RU" sz="700" b="1" dirty="0">
                <a:solidFill>
                  <a:srgbClr val="394373"/>
                </a:solidFill>
              </a:rPr>
              <a:t>предложению отделов):</a:t>
            </a:r>
            <a:endParaRPr lang="ru-RU" sz="700" dirty="0">
              <a:solidFill>
                <a:srgbClr val="394373"/>
              </a:solidFill>
            </a:endParaRPr>
          </a:p>
          <a:p>
            <a:pPr algn="just"/>
            <a:r>
              <a:rPr lang="ru-RU" sz="700" dirty="0">
                <a:solidFill>
                  <a:srgbClr val="394373"/>
                </a:solidFill>
              </a:rPr>
              <a:t>- РСКП выплаты, с понедельника по четверг, поступившие от клиентов до </a:t>
            </a:r>
            <a:r>
              <a:rPr lang="ru-RU" sz="700" b="1" dirty="0" smtClean="0">
                <a:solidFill>
                  <a:srgbClr val="394373"/>
                </a:solidFill>
              </a:rPr>
              <a:t>16:00</a:t>
            </a:r>
            <a:r>
              <a:rPr lang="ru-RU" sz="700" dirty="0" smtClean="0">
                <a:solidFill>
                  <a:srgbClr val="394373"/>
                </a:solidFill>
              </a:rPr>
              <a:t> </a:t>
            </a:r>
            <a:r>
              <a:rPr lang="ru-RU" sz="700" dirty="0">
                <a:solidFill>
                  <a:srgbClr val="394373"/>
                </a:solidFill>
              </a:rPr>
              <a:t>проводим текущим днем (до </a:t>
            </a:r>
            <a:r>
              <a:rPr lang="ru-RU" sz="700" b="1" dirty="0">
                <a:solidFill>
                  <a:srgbClr val="394373"/>
                </a:solidFill>
              </a:rPr>
              <a:t>17:15</a:t>
            </a:r>
            <a:r>
              <a:rPr lang="ru-RU" sz="700" dirty="0">
                <a:solidFill>
                  <a:srgbClr val="394373"/>
                </a:solidFill>
              </a:rPr>
              <a:t> они должны быть утверждены), </a:t>
            </a:r>
          </a:p>
          <a:p>
            <a:pPr algn="just"/>
            <a:r>
              <a:rPr lang="ru-RU" sz="700" dirty="0">
                <a:solidFill>
                  <a:srgbClr val="394373"/>
                </a:solidFill>
              </a:rPr>
              <a:t>а пятницу и в предпраздничные дни, поступившие от клиентов до </a:t>
            </a:r>
            <a:r>
              <a:rPr lang="ru-RU" sz="700" b="1" dirty="0" smtClean="0">
                <a:solidFill>
                  <a:srgbClr val="394373"/>
                </a:solidFill>
              </a:rPr>
              <a:t>15:00</a:t>
            </a:r>
            <a:r>
              <a:rPr lang="ru-RU" sz="700" dirty="0" smtClean="0">
                <a:solidFill>
                  <a:srgbClr val="394373"/>
                </a:solidFill>
              </a:rPr>
              <a:t> </a:t>
            </a:r>
            <a:r>
              <a:rPr lang="ru-RU" sz="700" dirty="0">
                <a:solidFill>
                  <a:srgbClr val="394373"/>
                </a:solidFill>
              </a:rPr>
              <a:t>проводим текущим днем (до </a:t>
            </a:r>
            <a:r>
              <a:rPr lang="ru-RU" sz="700" b="1" dirty="0">
                <a:solidFill>
                  <a:srgbClr val="394373"/>
                </a:solidFill>
              </a:rPr>
              <a:t>16:00</a:t>
            </a:r>
            <a:r>
              <a:rPr lang="ru-RU" sz="700" dirty="0">
                <a:solidFill>
                  <a:srgbClr val="394373"/>
                </a:solidFill>
              </a:rPr>
              <a:t> они должны быть утверждены</a:t>
            </a:r>
            <a:r>
              <a:rPr lang="ru-RU" sz="700" dirty="0" smtClean="0">
                <a:solidFill>
                  <a:srgbClr val="394373"/>
                </a:solidFill>
              </a:rPr>
              <a:t>);</a:t>
            </a:r>
            <a:r>
              <a:rPr lang="ru-RU" sz="700" dirty="0">
                <a:solidFill>
                  <a:srgbClr val="394373"/>
                </a:solidFill>
              </a:rPr>
              <a:t> </a:t>
            </a:r>
          </a:p>
          <a:p>
            <a:pPr algn="just"/>
            <a:r>
              <a:rPr lang="ru-RU" sz="700" dirty="0">
                <a:solidFill>
                  <a:srgbClr val="394373"/>
                </a:solidFill>
              </a:rPr>
              <a:t>- РСКП уточнение,  поступившие от клиентов до </a:t>
            </a:r>
            <a:r>
              <a:rPr lang="ru-RU" sz="700" b="1" dirty="0">
                <a:solidFill>
                  <a:srgbClr val="394373"/>
                </a:solidFill>
              </a:rPr>
              <a:t>17:00</a:t>
            </a:r>
            <a:r>
              <a:rPr lang="ru-RU" sz="700" dirty="0">
                <a:solidFill>
                  <a:srgbClr val="394373"/>
                </a:solidFill>
              </a:rPr>
              <a:t> проводим текущим днем (до </a:t>
            </a:r>
            <a:r>
              <a:rPr lang="ru-RU" sz="700" b="1" dirty="0">
                <a:solidFill>
                  <a:srgbClr val="394373"/>
                </a:solidFill>
              </a:rPr>
              <a:t>17:15</a:t>
            </a:r>
            <a:r>
              <a:rPr lang="ru-RU" sz="700" dirty="0">
                <a:solidFill>
                  <a:srgbClr val="394373"/>
                </a:solidFill>
              </a:rPr>
              <a:t> они должны быть утверждены),</a:t>
            </a:r>
          </a:p>
          <a:p>
            <a:pPr algn="just"/>
            <a:r>
              <a:rPr lang="ru-RU" sz="700" dirty="0">
                <a:solidFill>
                  <a:srgbClr val="394373"/>
                </a:solidFill>
              </a:rPr>
              <a:t>в пятницу и предпраздничные дни поступившие от клиентов до </a:t>
            </a:r>
            <a:r>
              <a:rPr lang="ru-RU" sz="700" b="1" dirty="0">
                <a:solidFill>
                  <a:srgbClr val="394373"/>
                </a:solidFill>
              </a:rPr>
              <a:t>15:45</a:t>
            </a:r>
            <a:r>
              <a:rPr lang="ru-RU" sz="700" dirty="0">
                <a:solidFill>
                  <a:srgbClr val="394373"/>
                </a:solidFill>
              </a:rPr>
              <a:t> проводим текущим днем (до </a:t>
            </a:r>
            <a:r>
              <a:rPr lang="ru-RU" sz="700" b="1" dirty="0">
                <a:solidFill>
                  <a:srgbClr val="394373"/>
                </a:solidFill>
              </a:rPr>
              <a:t>16:00</a:t>
            </a:r>
            <a:r>
              <a:rPr lang="ru-RU" sz="700" dirty="0">
                <a:solidFill>
                  <a:srgbClr val="394373"/>
                </a:solidFill>
              </a:rPr>
              <a:t> они должны быть утверждены</a:t>
            </a:r>
            <a:r>
              <a:rPr lang="ru-RU" sz="700" dirty="0" smtClean="0">
                <a:solidFill>
                  <a:srgbClr val="394373"/>
                </a:solidFill>
              </a:rPr>
              <a:t>).</a:t>
            </a:r>
          </a:p>
          <a:p>
            <a:pPr algn="just"/>
            <a:r>
              <a:rPr lang="ru-RU" sz="700" dirty="0" smtClean="0">
                <a:solidFill>
                  <a:srgbClr val="394373"/>
                </a:solidFill>
              </a:rPr>
              <a:t>- РСКП для </a:t>
            </a:r>
            <a:r>
              <a:rPr lang="ru-RU" sz="700" smtClean="0">
                <a:solidFill>
                  <a:srgbClr val="394373"/>
                </a:solidFill>
              </a:rPr>
              <a:t>муниципальных округов (районов) </a:t>
            </a:r>
            <a:r>
              <a:rPr lang="ru-RU" sz="700" dirty="0" smtClean="0">
                <a:solidFill>
                  <a:srgbClr val="394373"/>
                </a:solidFill>
              </a:rPr>
              <a:t>приравненных к сельской местности время принятия и обработки документов от клиентов муниципального уровня сокращается на </a:t>
            </a:r>
            <a:r>
              <a:rPr lang="ru-RU" sz="700" b="1" dirty="0" smtClean="0">
                <a:solidFill>
                  <a:srgbClr val="394373"/>
                </a:solidFill>
              </a:rPr>
              <a:t>1 час</a:t>
            </a:r>
            <a:r>
              <a:rPr lang="ru-RU" sz="700" dirty="0" smtClean="0">
                <a:solidFill>
                  <a:srgbClr val="394373"/>
                </a:solidFill>
              </a:rPr>
              <a:t>.</a:t>
            </a:r>
            <a:endParaRPr lang="ru-RU" sz="700" dirty="0">
              <a:solidFill>
                <a:srgbClr val="3943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17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2"/>
          <a:stretch/>
        </p:blipFill>
        <p:spPr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47698" y="93727"/>
            <a:ext cx="2208719" cy="259089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r>
              <a:rPr lang="ru-RU" sz="700" dirty="0">
                <a:solidFill>
                  <a:srgbClr val="394373"/>
                </a:solidFill>
              </a:rPr>
              <a:t>Управление Федерального казначейства</a:t>
            </a:r>
          </a:p>
          <a:p>
            <a:r>
              <a:rPr lang="ru-RU" sz="700" dirty="0">
                <a:solidFill>
                  <a:srgbClr val="394373"/>
                </a:solidFill>
              </a:rPr>
              <a:t>по Забайкальскому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9693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2105</TotalTime>
  <Words>142</Words>
  <Application>Microsoft Office PowerPoint</Application>
  <PresentationFormat>Произвольный</PresentationFormat>
  <Paragraphs>50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Деревцова Татьяна Алексеевна</cp:lastModifiedBy>
  <cp:revision>213</cp:revision>
  <cp:lastPrinted>2026-03-26T01:42:55Z</cp:lastPrinted>
  <dcterms:created xsi:type="dcterms:W3CDTF">2019-07-31T16:47:50Z</dcterms:created>
  <dcterms:modified xsi:type="dcterms:W3CDTF">2026-03-30T00:45:54Z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